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29ABB08-355C-4472-AAE5-BBD79E72594A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52C807-1855-46FB-BFBE-8FB89B9CB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0"/>
            <a:ext cx="6516216" cy="6453336"/>
          </a:xfrm>
        </p:spPr>
        <p:txBody>
          <a:bodyPr/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«</a:t>
            </a:r>
            <a:r>
              <a:rPr lang="ru-RU" sz="5400" dirty="0" smtClean="0"/>
              <a:t>Здоровое </a:t>
            </a:r>
            <a:r>
              <a:rPr lang="ru-RU" sz="5400" dirty="0" smtClean="0"/>
              <a:t>питание»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400" dirty="0" smtClean="0"/>
              <a:t>Правила поведения</a:t>
            </a:r>
            <a:br>
              <a:rPr lang="ru-RU" sz="4400" dirty="0" smtClean="0"/>
            </a:br>
            <a:r>
              <a:rPr lang="ru-RU" sz="4400" dirty="0" smtClean="0"/>
              <a:t>за столом</a:t>
            </a:r>
            <a:endParaRPr lang="ru-RU" sz="5400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9792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988840"/>
            <a:ext cx="288032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785794"/>
          <a:ext cx="7814672" cy="56647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54331"/>
                <a:gridCol w="3112623"/>
                <a:gridCol w="2847718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Витамин В9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Участвует в обмене жиров, белков. Влияет на процесс роста, состояние клеток крови, необходимых для образования гемоглобина. 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Соя, кукуруза, печень, яичные желтки, дрожжи, крупы, морковь, шпинат, арахис.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82444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ctr"/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Итак,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 питание</a:t>
            </a:r>
            <a:r>
              <a:rPr lang="ru-RU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соответствующее возрастным физиологическим потребностям,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</a:t>
            </a:r>
            <a:r>
              <a:rPr lang="ru-RU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одним из важнейших факторов формирования здоровья детей</a:t>
            </a:r>
            <a:r>
              <a:rPr lang="ru-RU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Правильное организованное питание оказывает существенное влияние на устойчивость детского организма к неблагоприятным факторам, повышает его работоспособность и выносливость, способствует оптимальному развитию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Полезные советы</a:t>
            </a:r>
            <a:endParaRPr lang="ru-RU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172400" cy="6072206"/>
          </a:xfrm>
        </p:spPr>
        <p:txBody>
          <a:bodyPr>
            <a:normAutofit fontScale="700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Аппетит у тех бывает, кто на воздухе гуляет!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Чистота - залог здоровья. Руки мойте перед едой!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Едва ли мы болезней избежим, не соблюдая правильный режим.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забывай в числе других продуктов побольше есть и овощей, и фруктов.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Пища – строительный материал. Человек голодный – ни на что не годный.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Молочная пища зубы лечит. Молоко – оружие против яда.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Рыба – богатейший дар природы. Рыба на столе – здоровье в семье. </a:t>
            </a:r>
          </a:p>
          <a:p>
            <a:pPr lvl="0">
              <a:buBlip>
                <a:blip r:embed="rId2"/>
              </a:buBlip>
            </a:pPr>
            <a:r>
              <a:rPr lang="ru-RU" sz="3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Хлеб – всему голова! Беречь хлеб – значит беречь жизнь!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42852"/>
            <a:ext cx="6336704" cy="54984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Правила поведения </a:t>
            </a:r>
            <a:r>
              <a:rPr lang="ru-RU" sz="2800" dirty="0" smtClean="0">
                <a:solidFill>
                  <a:srgbClr val="FF0000"/>
                </a:solidFill>
              </a:rPr>
              <a:t>за столом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57232"/>
            <a:ext cx="7992888" cy="6000768"/>
          </a:xfrm>
        </p:spPr>
        <p:txBody>
          <a:bodyPr>
            <a:normAutofit fontScale="92500"/>
          </a:bodyPr>
          <a:lstStyle/>
          <a:p>
            <a:pPr lvl="0"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Учащиеся приходят в столовую организованно с классным руководителем в свою перемену.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Дежурные ученики подают сведения о количестве учеников в классе, помогают накрывать столы.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Находясь в столовой, учащиеся подчиняются требованиям педагогов и работников столовой; занимают столы, отведенные для их класса.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тем как сесть за стол, необходимо  тщательно вымыть руки;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Садиться за стол следует аккуратно, как можно тише.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время еды в столовой учащимся надлежит вести себя спокойно. Разговаривать во время еды следует негромко.</a:t>
            </a:r>
          </a:p>
          <a:p>
            <a:endParaRPr lang="ru-RU" dirty="0"/>
          </a:p>
        </p:txBody>
      </p:sp>
      <p:pic>
        <p:nvPicPr>
          <p:cNvPr id="4" name="Рисунок 3" descr="http://school22.edukovrov.ru/site/school22/sites/default/files/boy_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0"/>
            <a:ext cx="1143008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000924" cy="62185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Правила поведения </a:t>
            </a:r>
            <a:r>
              <a:rPr lang="ru-RU" sz="3600" dirty="0" smtClean="0">
                <a:solidFill>
                  <a:srgbClr val="FF0000"/>
                </a:solidFill>
              </a:rPr>
              <a:t>за столом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28670"/>
            <a:ext cx="7992888" cy="5668682"/>
          </a:xfrm>
        </p:spPr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Употреблять еду  и напитки разрешается только в столовой.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ставить и класть на поверхность столов в обеденном зале  сумки, учебники, тетради и прочие школьные принадлежности.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Вставать из-за стола также следует аккуратно и бесшумно.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еды необходимо убрать за собой посуду и поблагодарить поваров.</a:t>
            </a:r>
          </a:p>
          <a:p>
            <a:pPr>
              <a:buBlip>
                <a:blip r:embed="rId2"/>
              </a:buBlip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Бережно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относяться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имуществу школьной столовой.</a:t>
            </a:r>
          </a:p>
          <a:p>
            <a:pPr lvl="0">
              <a:buBlip>
                <a:blip r:embed="rId2"/>
              </a:buBlip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Запрещается приходить в столовую в верхней одежде.</a:t>
            </a:r>
          </a:p>
          <a:p>
            <a:endParaRPr lang="ru-RU" dirty="0"/>
          </a:p>
        </p:txBody>
      </p:sp>
      <p:pic>
        <p:nvPicPr>
          <p:cNvPr id="5" name="Рисунок 4" descr="http://school22.edukovrov.ru/site/school22/sites/default/files/boy_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0"/>
            <a:ext cx="1143008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6309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ЗАПОМНИТЕ: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100392" cy="6215082"/>
          </a:xfrm>
        </p:spPr>
        <p:txBody>
          <a:bodyPr>
            <a:normAutofit fontScale="92500" lnSpcReduction="10000"/>
          </a:bodyPr>
          <a:lstStyle/>
          <a:p>
            <a:pPr lvl="0">
              <a:buBlip>
                <a:blip r:embed="rId2"/>
              </a:buBlip>
            </a:pP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испачкались, воспользуйтесь салфеткой или носовым платком;</a:t>
            </a:r>
          </a:p>
          <a:p>
            <a:pPr lvl="0">
              <a:buBlip>
                <a:blip r:embed="rId2"/>
              </a:buBlip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соблюдайте чистоту: уронив что-нибудь на пол, поднимите и выбросите в мусорное ведро;</a:t>
            </a:r>
          </a:p>
          <a:p>
            <a:pPr lvl="0">
              <a:buBlip>
                <a:blip r:embed="rId2"/>
              </a:buBlip>
            </a:pP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отзывайтесь плохо о тех блюдах, которые школьные повара приготовили для вас; не показывайте виду, если вам что-то кажется невкусным;</a:t>
            </a:r>
          </a:p>
          <a:p>
            <a:pPr lvl="0">
              <a:buBlip>
                <a:blip r:embed="rId2"/>
              </a:buBlip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вежливыми: пожелайте приятного аппетита вашим одноклассникам, поблагодарите работников столовой.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fa-info.com.ua/news_thumbs/knf77d62cb03f0dc8f17b7e8995810bee79_800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t="33256" r="309" b="22402"/>
          <a:stretch>
            <a:fillRect/>
          </a:stretch>
        </p:blipFill>
        <p:spPr bwMode="auto">
          <a:xfrm>
            <a:off x="0" y="2214554"/>
            <a:ext cx="9144000" cy="2214578"/>
          </a:xfrm>
          <a:prstGeom prst="rect">
            <a:avLst/>
          </a:prstGeom>
          <a:noFill/>
        </p:spPr>
      </p:pic>
      <p:pic>
        <p:nvPicPr>
          <p:cNvPr id="1028" name="Picture 4" descr="http://lady-area.ru/images/pages/fill/h600/7b1e48735a71716d6f471c9a61603708.jpg"/>
          <p:cNvPicPr>
            <a:picLocks noChangeAspect="1" noChangeArrowheads="1"/>
          </p:cNvPicPr>
          <p:nvPr/>
        </p:nvPicPr>
        <p:blipFill>
          <a:blip r:embed="rId3" cstate="print"/>
          <a:srcRect t="9530" b="7866"/>
          <a:stretch>
            <a:fillRect/>
          </a:stretch>
        </p:blipFill>
        <p:spPr bwMode="auto">
          <a:xfrm>
            <a:off x="571472" y="0"/>
            <a:ext cx="3461957" cy="2143116"/>
          </a:xfrm>
          <a:prstGeom prst="rect">
            <a:avLst/>
          </a:prstGeom>
          <a:noFill/>
        </p:spPr>
      </p:pic>
      <p:pic>
        <p:nvPicPr>
          <p:cNvPr id="1030" name="Picture 6" descr="http://i.allday.ru/uploads/posts/2009-02/1234392059_shutterstock_2168649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0"/>
            <a:ext cx="3138481" cy="2094771"/>
          </a:xfrm>
          <a:prstGeom prst="rect">
            <a:avLst/>
          </a:prstGeom>
          <a:noFill/>
        </p:spPr>
      </p:pic>
      <p:pic>
        <p:nvPicPr>
          <p:cNvPr id="1032" name="Picture 8" descr="http://im5-tub-ru.yandex.net/i?id=93477281-2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572008"/>
            <a:ext cx="3200422" cy="2143140"/>
          </a:xfrm>
          <a:prstGeom prst="rect">
            <a:avLst/>
          </a:prstGeom>
          <a:noFill/>
        </p:spPr>
      </p:pic>
      <p:pic>
        <p:nvPicPr>
          <p:cNvPr id="1034" name="Picture 10" descr="http://www.titansfit.ru/wp-content/uploads/2011/11/fjuf.jpg"/>
          <p:cNvPicPr>
            <a:picLocks noChangeAspect="1" noChangeArrowheads="1"/>
          </p:cNvPicPr>
          <p:nvPr/>
        </p:nvPicPr>
        <p:blipFill>
          <a:blip r:embed="rId6" cstate="print"/>
          <a:srcRect t="3900"/>
          <a:stretch>
            <a:fillRect/>
          </a:stretch>
        </p:blipFill>
        <p:spPr bwMode="auto">
          <a:xfrm>
            <a:off x="5500694" y="4572008"/>
            <a:ext cx="3214710" cy="218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proprikol.ru/wp-content/uploads/2021/12/kartinki-my-za-zdorovoe-pitanie-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4440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Каждый продукт питания – это своего рода кладовая здоровья</a:t>
            </a:r>
            <a:endParaRPr lang="ru-RU" sz="3600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1" y="1412776"/>
          <a:ext cx="7920880" cy="511256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79533"/>
                <a:gridCol w="3154926"/>
                <a:gridCol w="2886421"/>
              </a:tblGrid>
              <a:tr h="107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3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Витамин 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(бета- каротин)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Отвечает за развитие органов зрения, формирование костей, здоровое состояние зубов, волос, кожи.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Овощи и плоды оранжевого и жёлтого цвета, печень, рыбий жир, яйцо, масло, сыр.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1500174"/>
          <a:ext cx="7814671" cy="468325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54330"/>
                <a:gridCol w="3112623"/>
                <a:gridCol w="2847718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Витамин Е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Защищает и предупреждает сердце и сосуды о возможных болезнях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Растительное масло, печень, зелёные овощи, крупы, семена подсолнечника.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1" y="1500174"/>
          <a:ext cx="7814671" cy="321106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54330"/>
                <a:gridCol w="3112623"/>
                <a:gridCol w="2847718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Витамин Д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Содержит фосфор и кальций для зубов и костей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Морская рыба, молоко, яйцо, сыр, шампиньоны.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548680"/>
          <a:ext cx="8100392" cy="56647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22129"/>
                <a:gridCol w="3226427"/>
                <a:gridCol w="2951836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Витамин 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28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аскорби-новая </a:t>
                      </a: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кислота)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Сохраняет здоровыми дёсны, зубы, сосуды, кости. Противодействует усталости и образованию вредных веществ в желудке.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Цитрусовые, клубника, сладкий перец, смородина, шиповник, капуста, картофель, киви, кислые яблоки.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1484784"/>
          <a:ext cx="8100391" cy="419252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90774"/>
                <a:gridCol w="3157781"/>
                <a:gridCol w="2951836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Витамин В1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Укрепляет нервную систему, повышает аппетит.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Свинина, печень, хлеб грубого помола, рис, чечевица, горох, овсянка, лесной орех.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1484784"/>
          <a:ext cx="8100392" cy="37017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22129"/>
                <a:gridCol w="3226427"/>
                <a:gridCol w="2951836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Витамин В2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Превращает вещества в энергию. </a:t>
                      </a:r>
                      <a:endParaRPr lang="ru-RU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Отвечает </a:t>
                      </a: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за рост и защиту кожи.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Молочные продукты, кукуруза, куры, мясо, рыба, зелёные овощи.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04664"/>
          <a:ext cx="8100392" cy="615543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22129"/>
                <a:gridCol w="3226427"/>
                <a:gridCol w="2951836"/>
              </a:tblGrid>
              <a:tr h="1071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Название витамина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Зачем он нам?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его найти?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Витамин В3</a:t>
                      </a:r>
                    </a:p>
                  </a:txBody>
                  <a:tcPr marL="66675" marR="66675" marT="66675" marB="6667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Даёт стимул для правильной работы нервной </a:t>
                      </a:r>
                      <a:r>
                        <a:rPr lang="ru-RU" sz="2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сердечно-сосудистой</a:t>
                      </a: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систем, помогает дышать каждой клеточке, нормализует водно-солевой обмен.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Печень, арахис, сардины, скумбрия, говядина, шампиньоны, абрикос, банан, персик.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658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   «Здоровое питание»     Правила поведения за столом</vt:lpstr>
      <vt:lpstr>Слайд 2</vt:lpstr>
      <vt:lpstr>Каждый продукт питания – это своего рода кладовая здоровья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Полезные советы</vt:lpstr>
      <vt:lpstr>Правила поведения за столом</vt:lpstr>
      <vt:lpstr>Правила поведения за столом</vt:lpstr>
      <vt:lpstr>ЗАПОМНИТЕ: 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Важность регулярного питания.   Правила поведения в столовой</dc:title>
  <dc:creator>Маргарита</dc:creator>
  <cp:lastModifiedBy>школа</cp:lastModifiedBy>
  <cp:revision>9</cp:revision>
  <dcterms:created xsi:type="dcterms:W3CDTF">2012-11-06T14:03:02Z</dcterms:created>
  <dcterms:modified xsi:type="dcterms:W3CDTF">2023-11-15T04:57:11Z</dcterms:modified>
</cp:coreProperties>
</file>